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1"/>
  </p:handoutMasterIdLst>
  <p:sldIdLst>
    <p:sldId id="276" r:id="rId3"/>
    <p:sldId id="277" r:id="rId4"/>
    <p:sldId id="278" r:id="rId5"/>
    <p:sldId id="293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D3196D7-1AFD-47C3-9740-72A0AF7161E3}">
          <p14:sldIdLst>
            <p14:sldId id="276"/>
            <p14:sldId id="277"/>
            <p14:sldId id="278"/>
            <p14:sldId id="293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6BF36-A4E5-4819-A8AD-83CF2AD746F2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EBA0A-F5E1-41DB-BE9D-583A4EDADDE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679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249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290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535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C2615-8742-44A0-AF5D-4CFC6B34D8D4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7391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89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06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973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151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02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1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651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51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399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0448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675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758637-55C6-4734-81CE-6DACDCCBD14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C4249-8784-4971-813F-65AC6E1BDE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8743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65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94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409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7418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19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07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9D74A4-E0CE-4FDB-89ED-78A51DAF872C}" type="datetimeFigureOut">
              <a:rPr lang="cs-CZ" smtClean="0"/>
              <a:t>04.06.2019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203848" y="472514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B21AB-11DB-49E4-B9A1-53C1D06683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738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vitha\Desktop\ASZ_logo-rgb.jpg"/>
          <p:cNvPicPr>
            <a:picLocks noChangeAspect="1" noChangeArrowheads="1"/>
          </p:cNvPicPr>
          <p:nvPr/>
        </p:nvPicPr>
        <p:blipFill rotWithShape="1">
          <a:blip r:embed="rId1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3542"/>
          <a:stretch/>
        </p:blipFill>
        <p:spPr bwMode="auto">
          <a:xfrm>
            <a:off x="4043480" y="946887"/>
            <a:ext cx="5100520" cy="53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smt.cz/uploads/OP_VVV/Pravidla_pro_publicitu/logolinky/Logolink_OP_VVV_hor_barva_cz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t="16772" r="3165" b="15437"/>
          <a:stretch/>
        </p:blipFill>
        <p:spPr bwMode="auto">
          <a:xfrm>
            <a:off x="1835696" y="5935201"/>
            <a:ext cx="5191028" cy="82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vcr-logo-sablony-zahlavi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6812"/>
            <a:ext cx="20859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698030"/>
              </p:ext>
            </p:extLst>
          </p:nvPr>
        </p:nvGraphicFramePr>
        <p:xfrm>
          <a:off x="1846326" y="346812"/>
          <a:ext cx="3250704" cy="718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704"/>
              </a:tblGrid>
              <a:tr h="71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65810" algn="l"/>
                        </a:tabLst>
                      </a:pPr>
                      <a:r>
                        <a:rPr lang="cs-CZ" sz="2100" dirty="0">
                          <a:solidFill>
                            <a:schemeClr val="tx2"/>
                          </a:solidFill>
                          <a:effectLst/>
                        </a:rPr>
                        <a:t>Úřad vlády České republiky</a:t>
                      </a:r>
                      <a:br>
                        <a:rPr lang="cs-CZ" sz="2100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cs-CZ" sz="1400" dirty="0">
                          <a:solidFill>
                            <a:schemeClr val="tx2"/>
                          </a:solidFill>
                          <a:effectLst/>
                        </a:rPr>
                        <a:t>Odbor (Agentura) pro sociální začleňování</a:t>
                      </a:r>
                      <a:endParaRPr lang="cs-CZ" sz="11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65" marR="66165" marT="0" marB="0">
                    <a:noFill/>
                  </a:tcPr>
                </a:tc>
              </a:tr>
            </a:tbl>
          </a:graphicData>
        </a:graphic>
      </p:graphicFrame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61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itha\Desktop\ASZ_logo-rgb.jpg"/>
          <p:cNvPicPr>
            <a:picLocks noChangeAspect="1" noChangeArrowheads="1"/>
          </p:cNvPicPr>
          <p:nvPr/>
        </p:nvPicPr>
        <p:blipFill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45" r="23542"/>
          <a:stretch/>
        </p:blipFill>
        <p:spPr bwMode="auto">
          <a:xfrm>
            <a:off x="5539688" y="0"/>
            <a:ext cx="3608579" cy="341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Z:\PROPAGACE\grafický balíček\loga\OPVVV_loga\Logolink_OP_VVV_hor_barva_cz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812" y="5947845"/>
            <a:ext cx="4062730" cy="8997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12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matousek.roman@vlada.cz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772400" cy="2088232"/>
          </a:xfrm>
        </p:spPr>
        <p:txBody>
          <a:bodyPr>
            <a:normAutofit/>
          </a:bodyPr>
          <a:lstStyle/>
          <a:p>
            <a:r>
              <a:rPr lang="cs-CZ" sz="3800" b="1" dirty="0" smtClean="0"/>
              <a:t>Kolik stojí předčasné odchody ze vzdělávání?</a:t>
            </a:r>
            <a:endParaRPr lang="cs-CZ" sz="38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15616" y="4138190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Úřad vlády ČR</a:t>
            </a:r>
          </a:p>
          <a:p>
            <a:pPr algn="ctr"/>
            <a:r>
              <a:rPr lang="cs-CZ" sz="2800" dirty="0" smtClean="0"/>
              <a:t>Odbor pro sociální začleňování (Agentura)</a:t>
            </a:r>
          </a:p>
          <a:p>
            <a:pPr algn="ctr"/>
            <a:r>
              <a:rPr lang="cs-CZ" sz="2800" dirty="0" smtClean="0"/>
              <a:t>Oddělení výzkumů, projektů a komunikace</a:t>
            </a:r>
          </a:p>
        </p:txBody>
      </p:sp>
    </p:spTree>
    <p:extLst>
      <p:ext uri="{BB962C8B-B14F-4D97-AF65-F5344CB8AC3E}">
        <p14:creationId xmlns:p14="http://schemas.microsoft.com/office/powerpoint/2010/main" val="38501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Perspektivy pracovního uplatnění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cs-CZ" b="1" dirty="0" smtClean="0"/>
              <a:t>Střední vzdělání bez maturity</a:t>
            </a:r>
          </a:p>
          <a:p>
            <a:r>
              <a:rPr lang="cs-CZ" dirty="0"/>
              <a:t>Průměrný výdělek ve výši </a:t>
            </a:r>
            <a:r>
              <a:rPr lang="cs-CZ" dirty="0" smtClean="0"/>
              <a:t>75 </a:t>
            </a:r>
            <a:r>
              <a:rPr lang="cs-CZ" dirty="0"/>
              <a:t>% průměrné mzdy</a:t>
            </a:r>
          </a:p>
          <a:p>
            <a:r>
              <a:rPr lang="cs-CZ" dirty="0"/>
              <a:t>Pravděpodobnost nezaměstnanosti </a:t>
            </a:r>
            <a:r>
              <a:rPr lang="cs-CZ" dirty="0" smtClean="0"/>
              <a:t>7,2 </a:t>
            </a:r>
            <a:r>
              <a:rPr lang="cs-CZ" dirty="0"/>
              <a:t>%</a:t>
            </a:r>
          </a:p>
          <a:p>
            <a:r>
              <a:rPr lang="cs-CZ" dirty="0" smtClean="0"/>
              <a:t>Vstup do zaměstnání ve věku cca 18 let</a:t>
            </a:r>
          </a:p>
          <a:p>
            <a:r>
              <a:rPr lang="cs-CZ" dirty="0" smtClean="0"/>
              <a:t>Očekávaná délka ekonomické aktivity 47 let</a:t>
            </a:r>
          </a:p>
          <a:p>
            <a:pPr lvl="1"/>
            <a:r>
              <a:rPr lang="cs-CZ" dirty="0" smtClean="0"/>
              <a:t>43 let a 8 měsíců pracuje</a:t>
            </a:r>
          </a:p>
          <a:p>
            <a:pPr lvl="1"/>
            <a:r>
              <a:rPr lang="cs-CZ" dirty="0" smtClean="0"/>
              <a:t>3 roky a 4 měsíce v nezaměstnanosti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1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Perspektivy pracovního uplatnění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cs-CZ" b="1" dirty="0" smtClean="0"/>
              <a:t>Střední vzdělání s maturitou</a:t>
            </a:r>
          </a:p>
          <a:p>
            <a:r>
              <a:rPr lang="cs-CZ" dirty="0"/>
              <a:t>Průměrný výdělek ve výši </a:t>
            </a:r>
            <a:r>
              <a:rPr lang="cs-CZ" dirty="0" smtClean="0"/>
              <a:t>99 </a:t>
            </a:r>
            <a:r>
              <a:rPr lang="cs-CZ" dirty="0"/>
              <a:t>% průměrné mzdy</a:t>
            </a:r>
          </a:p>
          <a:p>
            <a:r>
              <a:rPr lang="cs-CZ" dirty="0"/>
              <a:t>Pravděpodobnost nezaměstnanosti </a:t>
            </a:r>
            <a:r>
              <a:rPr lang="cs-CZ" dirty="0" smtClean="0"/>
              <a:t>4,6 </a:t>
            </a:r>
            <a:r>
              <a:rPr lang="cs-CZ" dirty="0"/>
              <a:t>%</a:t>
            </a:r>
          </a:p>
          <a:p>
            <a:r>
              <a:rPr lang="cs-CZ" dirty="0" smtClean="0"/>
              <a:t>Vstup do zaměstnání ve věku cca 19 let</a:t>
            </a:r>
          </a:p>
          <a:p>
            <a:r>
              <a:rPr lang="cs-CZ" dirty="0" smtClean="0"/>
              <a:t>Očekávaná délka ekonomické aktivity 46 let</a:t>
            </a:r>
          </a:p>
          <a:p>
            <a:pPr lvl="1"/>
            <a:r>
              <a:rPr lang="cs-CZ" dirty="0" smtClean="0"/>
              <a:t>43 let a 11 měsíců pracuje</a:t>
            </a:r>
          </a:p>
          <a:p>
            <a:pPr lvl="1"/>
            <a:r>
              <a:rPr lang="cs-CZ" dirty="0" smtClean="0"/>
              <a:t>2 roky a 1 měsíc v nezaměstnanosti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1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dirty="0" smtClean="0"/>
              <a:t>Model výpočtu finančních dopadů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824536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Celoživotní příjmy z práce, zaplacené daně, odvody vs. náklady státu na řešení nezaměstnanosti</a:t>
            </a:r>
          </a:p>
          <a:p>
            <a:r>
              <a:rPr lang="cs-CZ" dirty="0" smtClean="0"/>
              <a:t>Předpoklad stability základních proměnných:</a:t>
            </a:r>
          </a:p>
          <a:p>
            <a:pPr lvl="1"/>
            <a:r>
              <a:rPr lang="cs-CZ" dirty="0" smtClean="0"/>
              <a:t>Průměrná míra nezaměstnanosti podle vzdělání</a:t>
            </a:r>
          </a:p>
          <a:p>
            <a:pPr lvl="1"/>
            <a:r>
              <a:rPr lang="cs-CZ" dirty="0" smtClean="0"/>
              <a:t>Vzájemné poměry příjmů mezi vzdělanostními skupinami (stejné tempo růstu mezd)</a:t>
            </a:r>
          </a:p>
          <a:p>
            <a:pPr lvl="1"/>
            <a:r>
              <a:rPr lang="cs-CZ" dirty="0" smtClean="0"/>
              <a:t>Efektivní míra zdanění (daňová sazba + slevy, odvody na pojistné)</a:t>
            </a:r>
          </a:p>
          <a:p>
            <a:pPr lvl="1"/>
            <a:r>
              <a:rPr lang="cs-CZ" dirty="0" smtClean="0"/>
              <a:t>Náklady státu na nezaměstnané rostou stejným tempem jako mzdy</a:t>
            </a:r>
          </a:p>
        </p:txBody>
      </p:sp>
    </p:spTree>
    <p:extLst>
      <p:ext uri="{BB962C8B-B14F-4D97-AF65-F5344CB8AC3E}">
        <p14:creationId xmlns:p14="http://schemas.microsoft.com/office/powerpoint/2010/main" val="312351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cs-CZ" dirty="0" smtClean="0"/>
              <a:t>Model výpočtu finančních dopadů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cs-CZ" dirty="0" smtClean="0"/>
              <a:t>Zjednodušení některých dalších aspektů</a:t>
            </a:r>
          </a:p>
          <a:p>
            <a:pPr lvl="1"/>
            <a:r>
              <a:rPr lang="cs-CZ" dirty="0" smtClean="0"/>
              <a:t>Neuvažovány dopady mateřství a rodičovství</a:t>
            </a:r>
          </a:p>
          <a:p>
            <a:pPr lvl="1"/>
            <a:r>
              <a:rPr lang="cs-CZ" dirty="0" smtClean="0"/>
              <a:t>Nezohledněny rozdíly ve zdravotním stavu (nemocnost, invalidita)</a:t>
            </a:r>
          </a:p>
          <a:p>
            <a:pPr lvl="1"/>
            <a:r>
              <a:rPr lang="cs-CZ" dirty="0" smtClean="0"/>
              <a:t>Míra nezaměstnanosti nesouvisí s věkem</a:t>
            </a:r>
          </a:p>
          <a:p>
            <a:pPr lvl="1"/>
            <a:r>
              <a:rPr lang="cs-CZ" dirty="0" smtClean="0"/>
              <a:t>Nezohledněny regionální rozdíly ve mzdách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4826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43528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Finanční dopady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908527"/>
              </p:ext>
            </p:extLst>
          </p:nvPr>
        </p:nvGraphicFramePr>
        <p:xfrm>
          <a:off x="323527" y="1844825"/>
          <a:ext cx="8640961" cy="3154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7817"/>
                <a:gridCol w="1727817"/>
                <a:gridCol w="1727817"/>
                <a:gridCol w="1728755"/>
                <a:gridCol w="1728755"/>
              </a:tblGrid>
              <a:tr h="652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Nejvyšší dosažené vzdělání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Celoživotní čisté příjmy (mil. Kč)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Zvýšení příjmů oproti ZŠ (mil. Kč)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Celoživotní bilance vůči státu (mil. Kč)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Změna bilance oproti ZŠ (mil. Kč)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Základní a neukončené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23,45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X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7,33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X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52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Střední bez maturity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31,61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8,16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20,34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13,01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52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Střední s maturitou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40,44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16,99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29,93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22,60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2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dirty="0" smtClean="0"/>
              <a:t>Vzdělání se vyplatí jednotlivci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/>
              <a:t>Dosažení alespoň </a:t>
            </a:r>
            <a:r>
              <a:rPr lang="cs-CZ" b="1" dirty="0"/>
              <a:t>středního vzdělání bez maturity</a:t>
            </a:r>
            <a:r>
              <a:rPr lang="cs-CZ" dirty="0"/>
              <a:t> znamená oproti základnímu vzdělání </a:t>
            </a:r>
            <a:r>
              <a:rPr lang="cs-CZ" b="1" dirty="0"/>
              <a:t>zvýšení průměrných celoživotních pracovních příjmů jednotlivce o více než třetinu (8 mil. </a:t>
            </a:r>
            <a:r>
              <a:rPr lang="cs-CZ" b="1" dirty="0" smtClean="0"/>
              <a:t>Kč</a:t>
            </a:r>
            <a:r>
              <a:rPr lang="cs-CZ" b="1" dirty="0"/>
              <a:t>).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/>
              <a:t>Úspěšné dokončení střední </a:t>
            </a:r>
            <a:r>
              <a:rPr lang="cs-CZ" b="1" dirty="0"/>
              <a:t>školy s maturitou znamená zvýšení příjmů o více než 60 % (17 mil. Kč)</a:t>
            </a:r>
            <a:r>
              <a:rPr lang="cs-CZ" dirty="0"/>
              <a:t> oproti získání pouze základního vzdělání. </a:t>
            </a:r>
          </a:p>
        </p:txBody>
      </p:sp>
    </p:spTree>
    <p:extLst>
      <p:ext uri="{BB962C8B-B14F-4D97-AF65-F5344CB8AC3E}">
        <p14:creationId xmlns:p14="http://schemas.microsoft.com/office/powerpoint/2010/main" val="49535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cs-CZ" dirty="0" smtClean="0"/>
              <a:t>Vzdělání se vyplatí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/>
              <a:t>Rámec pro efektivitu výdajů na sociální začleňování</a:t>
            </a:r>
          </a:p>
          <a:p>
            <a:r>
              <a:rPr lang="cs-CZ" dirty="0" smtClean="0"/>
              <a:t>V </a:t>
            </a:r>
            <a:r>
              <a:rPr lang="cs-CZ" dirty="0"/>
              <a:t>důsledku </a:t>
            </a:r>
            <a:r>
              <a:rPr lang="cs-CZ" b="1" dirty="0"/>
              <a:t>jednoho předčasného odchodu ze vzdělávání veřejné rozpočty přijdou do roku 2067 o zhruba 13 mil. Kč</a:t>
            </a:r>
            <a:r>
              <a:rPr lang="cs-CZ" dirty="0"/>
              <a:t> ve srovnání s úspěšným vyučením. </a:t>
            </a:r>
            <a:endParaRPr lang="cs-CZ" dirty="0" smtClean="0"/>
          </a:p>
          <a:p>
            <a:r>
              <a:rPr lang="cs-CZ" dirty="0" smtClean="0"/>
              <a:t>V</a:t>
            </a:r>
            <a:r>
              <a:rPr lang="cs-CZ" dirty="0"/>
              <a:t> případě úspěšného dokončení střední školy </a:t>
            </a:r>
            <a:r>
              <a:rPr lang="cs-CZ" b="1" dirty="0"/>
              <a:t>s maturitou by pak byla celková bilance veřejných rozpočtů vyšší o 22 mil. Kč. </a:t>
            </a: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0350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cs-CZ" dirty="0" smtClean="0"/>
              <a:t>Příležitost pro změnu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cs-CZ" dirty="0" smtClean="0"/>
              <a:t>Ovlivnitelnost školní úspěšnosti a dosaženého vzdělání dětí ze SVL</a:t>
            </a:r>
          </a:p>
          <a:p>
            <a:r>
              <a:rPr lang="cs-CZ" dirty="0" smtClean="0"/>
              <a:t>V jednom populačním ročníku ze SVL 1500 – 3000 dětí, z toho 1000 – 2000 předčasné odchody</a:t>
            </a:r>
          </a:p>
          <a:p>
            <a:r>
              <a:rPr lang="cs-CZ" dirty="0" smtClean="0"/>
              <a:t>Zabránění 1000 předčasným odchodům – zisk státu zhruba 16,6 mld. Kč (do roku 2067)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70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/>
          <a:lstStyle/>
          <a:p>
            <a:r>
              <a:rPr lang="cs-CZ" dirty="0" smtClean="0"/>
              <a:t>Další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marL="0" indent="0" algn="ctr">
              <a:buNone/>
            </a:pPr>
            <a:r>
              <a:rPr lang="cs-CZ" dirty="0" smtClean="0">
                <a:hlinkClick r:id="rId2"/>
              </a:rPr>
              <a:t>matousek.roman@vlada.cz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0234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/>
          <a:lstStyle/>
          <a:p>
            <a:r>
              <a:rPr lang="cs-CZ" dirty="0" smtClean="0"/>
              <a:t>Obsah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cs-CZ" dirty="0" smtClean="0"/>
              <a:t>Předčasné odchody </a:t>
            </a:r>
            <a:r>
              <a:rPr lang="cs-CZ" dirty="0" smtClean="0"/>
              <a:t>ze vzdělávání a reprodukce chudoby a sociálního vyloučení</a:t>
            </a:r>
          </a:p>
          <a:p>
            <a:endParaRPr lang="cs-CZ" dirty="0"/>
          </a:p>
          <a:p>
            <a:r>
              <a:rPr lang="cs-CZ" dirty="0" smtClean="0"/>
              <a:t>Finanční dopady předčasných odchodů ze vzdělávání pro stát a jednotlivce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45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Agentura pro sociální začleňování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Odbor Úřadu vlády, od roku 2008 nástroj vlády pro řešení problémů územních koncentrací sociálního vyloučení (sociálně vyloučené lokality)</a:t>
            </a:r>
          </a:p>
          <a:p>
            <a:pPr lvl="1"/>
            <a:r>
              <a:rPr lang="cs-CZ" dirty="0" smtClean="0"/>
              <a:t>Výzkumy sociálního vyloučení, jeho příčin a důsledku </a:t>
            </a:r>
          </a:p>
          <a:p>
            <a:pPr lvl="1"/>
            <a:r>
              <a:rPr lang="cs-CZ" dirty="0" smtClean="0"/>
              <a:t>Strategické plánování na místní úrovni</a:t>
            </a:r>
          </a:p>
          <a:p>
            <a:pPr lvl="1"/>
            <a:r>
              <a:rPr lang="cs-CZ" dirty="0" smtClean="0"/>
              <a:t>Odborné a projektové poradenství</a:t>
            </a:r>
          </a:p>
          <a:p>
            <a:pPr lvl="1"/>
            <a:r>
              <a:rPr lang="cs-CZ" dirty="0" smtClean="0"/>
              <a:t>Přenos podnětů na centrální úroveň, formulace politik (Strategie boje proti sociálnímu vyloučení 2016 – 2020)</a:t>
            </a:r>
          </a:p>
          <a:p>
            <a:pPr lvl="1"/>
            <a:r>
              <a:rPr lang="cs-CZ" dirty="0" smtClean="0"/>
              <a:t>Implementace ESIF (koordinovaný přístup k SVL)</a:t>
            </a:r>
          </a:p>
        </p:txBody>
      </p:sp>
    </p:spTree>
    <p:extLst>
      <p:ext uri="{BB962C8B-B14F-4D97-AF65-F5344CB8AC3E}">
        <p14:creationId xmlns:p14="http://schemas.microsoft.com/office/powerpoint/2010/main" val="40400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dirty="0" smtClean="0"/>
              <a:t>Od vize k realitě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„Karlovarský </a:t>
            </a:r>
            <a:r>
              <a:rPr lang="cs-CZ" dirty="0"/>
              <a:t>kraj, ekonomicky prosperující region, otevřený vůči evropským výzvám a impulzům, poskytující svým obyvatelům prostor pro kvalitní život založený na atraktivních přírodních podmínkách a sociálně vstřícném prostředí</a:t>
            </a:r>
            <a:r>
              <a:rPr lang="cs-CZ" dirty="0" smtClean="0"/>
              <a:t>.“ (Program rozvoje Karlovarského kraje 2014 – 2020)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449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Naplnění vize začíná ve vzdělávání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lnSpcReduction="10000"/>
          </a:bodyPr>
          <a:lstStyle/>
          <a:p>
            <a:r>
              <a:rPr lang="cs-CZ" sz="2600" dirty="0" smtClean="0"/>
              <a:t>Nárůst předčasných odchodů ze vzdělávání v regionu Severozápad z </a:t>
            </a:r>
            <a:r>
              <a:rPr lang="cs-CZ" sz="2600" dirty="0"/>
              <a:t>9,4 % na 15,6 </a:t>
            </a:r>
            <a:r>
              <a:rPr lang="cs-CZ" sz="2600" dirty="0" smtClean="0"/>
              <a:t>% (2013 – 2017)</a:t>
            </a:r>
            <a:endParaRPr lang="cs-CZ" sz="2600" dirty="0" smtClean="0"/>
          </a:p>
          <a:p>
            <a:endParaRPr lang="cs-CZ" sz="2600" dirty="0" smtClean="0"/>
          </a:p>
          <a:p>
            <a:r>
              <a:rPr lang="cs-CZ" sz="2600" dirty="0" smtClean="0"/>
              <a:t>Téměř každý šestý z nastupující generace získá jen základní nebo nedokončené vzdělání</a:t>
            </a:r>
            <a:endParaRPr lang="cs-CZ" sz="2600" dirty="0"/>
          </a:p>
          <a:p>
            <a:endParaRPr lang="cs-CZ" sz="2600" dirty="0" smtClean="0"/>
          </a:p>
          <a:p>
            <a:r>
              <a:rPr lang="cs-CZ" sz="2600" dirty="0" smtClean="0"/>
              <a:t>Nízká </a:t>
            </a:r>
            <a:r>
              <a:rPr lang="cs-CZ" sz="2600" dirty="0" smtClean="0"/>
              <a:t>míra předčasných odchodů ze vzdělávání </a:t>
            </a:r>
            <a:r>
              <a:rPr lang="cs-CZ" sz="2600" dirty="0" smtClean="0"/>
              <a:t>na úrovni Česka – </a:t>
            </a:r>
            <a:r>
              <a:rPr lang="cs-CZ" sz="2600" dirty="0" smtClean="0"/>
              <a:t>TOP 7 zemí EU, ale  nárůst </a:t>
            </a:r>
            <a:r>
              <a:rPr lang="cs-CZ" sz="2600" dirty="0" smtClean="0"/>
              <a:t>z </a:t>
            </a:r>
            <a:r>
              <a:rPr lang="cs-CZ" sz="2600" dirty="0" smtClean="0"/>
              <a:t>5,4 na 6,7 </a:t>
            </a:r>
            <a:r>
              <a:rPr lang="cs-CZ" sz="2600" dirty="0" smtClean="0"/>
              <a:t>%</a:t>
            </a:r>
            <a:endParaRPr lang="cs-CZ" sz="2600" dirty="0" smtClean="0"/>
          </a:p>
          <a:p>
            <a:endParaRPr lang="cs-CZ" sz="2600" dirty="0" smtClean="0"/>
          </a:p>
          <a:p>
            <a:r>
              <a:rPr lang="cs-CZ" sz="2600" dirty="0" smtClean="0"/>
              <a:t>Nízké </a:t>
            </a:r>
            <a:r>
              <a:rPr lang="cs-CZ" sz="2600" dirty="0" smtClean="0"/>
              <a:t>vzdělání - reprodukce </a:t>
            </a:r>
            <a:r>
              <a:rPr lang="cs-CZ" sz="2600" dirty="0"/>
              <a:t>chudoby a sociálního vyloučení, dlouhodobé náklady veřejných rozpočtů</a:t>
            </a:r>
          </a:p>
          <a:p>
            <a:endParaRPr lang="cs-CZ" sz="2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724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dirty="0" smtClean="0"/>
              <a:t>Kontext výzkumu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114844"/>
              </p:ext>
            </p:extLst>
          </p:nvPr>
        </p:nvGraphicFramePr>
        <p:xfrm>
          <a:off x="1043608" y="1728967"/>
          <a:ext cx="6912769" cy="4095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4278"/>
                <a:gridCol w="1751930"/>
                <a:gridCol w="2026561"/>
              </a:tblGrid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Nejvyšší dosažené vzdělání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Obyvatelé SVL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Celková populace ČR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Základní a nedokončené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62,9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18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Střední bez maturity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28,8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33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Střední s maturitou/VOŠ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7,1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31,2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Vysokoškolské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1,2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12,5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Nezjištěno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-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5,3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Celkem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100</a:t>
                      </a:r>
                      <a:endParaRPr lang="cs-CZ" sz="20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100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47664" y="55892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Zdroj: Toušek a kol. (2018), SLDB 2011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8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Finanční dopady předčasných odchodů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13387"/>
          </a:xfrm>
        </p:spPr>
        <p:txBody>
          <a:bodyPr>
            <a:normAutofit/>
          </a:bodyPr>
          <a:lstStyle/>
          <a:p>
            <a:r>
              <a:rPr lang="cs-CZ" dirty="0" smtClean="0"/>
              <a:t>Dosažené vzdělání (výsledek sociální a vzdělávací politiky) se </a:t>
            </a:r>
            <a:r>
              <a:rPr lang="cs-CZ" dirty="0"/>
              <a:t>promítá dlouhodobě do života jednotlivců a příjmů státního rozpočtu</a:t>
            </a:r>
          </a:p>
          <a:p>
            <a:r>
              <a:rPr lang="cs-CZ" dirty="0" smtClean="0"/>
              <a:t>Vyčíslení </a:t>
            </a:r>
            <a:r>
              <a:rPr lang="cs-CZ" dirty="0"/>
              <a:t>těchto dopadů na stát a </a:t>
            </a:r>
            <a:r>
              <a:rPr lang="cs-CZ" dirty="0" smtClean="0"/>
              <a:t>jednotlivce</a:t>
            </a:r>
          </a:p>
          <a:p>
            <a:pPr lvl="1"/>
            <a:r>
              <a:rPr lang="cs-CZ" dirty="0" smtClean="0"/>
              <a:t>Jaká je aktuální hodnota dosaženého vzdělání?</a:t>
            </a:r>
          </a:p>
          <a:p>
            <a:pPr lvl="1"/>
            <a:r>
              <a:rPr lang="cs-CZ" dirty="0" smtClean="0"/>
              <a:t>Kolik společnost/stát stojí horší vzdělanost v SVL?</a:t>
            </a:r>
          </a:p>
          <a:p>
            <a:pPr lvl="1"/>
            <a:r>
              <a:rPr lang="cs-CZ" dirty="0" smtClean="0"/>
              <a:t>Jak velká investice do sociálního začleňování se vyplatí?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48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Datové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Český statistický úřad – Výběrové šetření pracovních sil</a:t>
            </a:r>
          </a:p>
          <a:p>
            <a:pPr lvl="1"/>
            <a:r>
              <a:rPr lang="cs-CZ" dirty="0" smtClean="0"/>
              <a:t>Nezaměstnanost a příjmy </a:t>
            </a:r>
            <a:r>
              <a:rPr lang="cs-CZ" dirty="0"/>
              <a:t>podle vzdělání 2009 – 2016</a:t>
            </a:r>
          </a:p>
          <a:p>
            <a:pPr lvl="1"/>
            <a:r>
              <a:rPr lang="cs-CZ" dirty="0"/>
              <a:t>Využity průměrné hodnoty – zachycení období ekonomické krize i současné nízké nezaměstnanosti</a:t>
            </a:r>
          </a:p>
          <a:p>
            <a:r>
              <a:rPr lang="cs-CZ" dirty="0"/>
              <a:t>Studie nákladů nezaměstnanosti VÚPSV</a:t>
            </a:r>
          </a:p>
          <a:p>
            <a:pPr lvl="1"/>
            <a:r>
              <a:rPr lang="cs-CZ" dirty="0"/>
              <a:t>Roční náklad pro stát 207 tis. Kč (dávky, daně, odvody)</a:t>
            </a:r>
          </a:p>
          <a:p>
            <a:r>
              <a:rPr lang="cs-CZ" dirty="0"/>
              <a:t>Model vývoje mezd do roku 2050 (prodloužení </a:t>
            </a:r>
            <a:r>
              <a:rPr lang="cs-CZ" dirty="0" smtClean="0"/>
              <a:t>do 2067)</a:t>
            </a:r>
            <a:endParaRPr lang="cs-CZ" dirty="0"/>
          </a:p>
          <a:p>
            <a:pPr lvl="1"/>
            <a:r>
              <a:rPr lang="cs-CZ" dirty="0"/>
              <a:t>podklad tzv. Bezděkovy komise při diskuzích o důchodové </a:t>
            </a:r>
            <a:r>
              <a:rPr lang="cs-CZ" dirty="0" smtClean="0"/>
              <a:t>reformě </a:t>
            </a:r>
            <a:endParaRPr lang="cs-CZ" dirty="0"/>
          </a:p>
          <a:p>
            <a:pPr lvl="1"/>
            <a:r>
              <a:rPr lang="cs-CZ" dirty="0"/>
              <a:t>r</a:t>
            </a:r>
            <a:r>
              <a:rPr lang="cs-CZ" dirty="0" smtClean="0"/>
              <a:t>oční </a:t>
            </a:r>
            <a:r>
              <a:rPr lang="cs-CZ" dirty="0"/>
              <a:t>tempo růstu nominálních mezd 3 - 4 % (prvních zhruba 10 let dobrá shoda s reálným vývojem)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274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Perspektivy pracovního uplatnění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cs-CZ" b="1" dirty="0" smtClean="0"/>
              <a:t>Základní a neukončené vzdělání</a:t>
            </a:r>
          </a:p>
          <a:p>
            <a:r>
              <a:rPr lang="cs-CZ" dirty="0"/>
              <a:t>Průměrný výdělek ve výši 65 % průměrné mzdy</a:t>
            </a:r>
          </a:p>
          <a:p>
            <a:r>
              <a:rPr lang="cs-CZ" dirty="0"/>
              <a:t>Pravděpodobnost nezaměstnanosti </a:t>
            </a:r>
            <a:r>
              <a:rPr lang="cs-CZ" dirty="0" smtClean="0"/>
              <a:t>24,1 </a:t>
            </a:r>
            <a:r>
              <a:rPr lang="cs-CZ" dirty="0"/>
              <a:t>%</a:t>
            </a:r>
          </a:p>
          <a:p>
            <a:r>
              <a:rPr lang="cs-CZ" dirty="0" smtClean="0"/>
              <a:t>Vstup do zaměstnání ve věku cca 16 let</a:t>
            </a:r>
          </a:p>
          <a:p>
            <a:r>
              <a:rPr lang="cs-CZ" dirty="0" smtClean="0"/>
              <a:t>Očekávaná délka ekonomické aktivity 50 let</a:t>
            </a:r>
          </a:p>
          <a:p>
            <a:pPr lvl="1"/>
            <a:r>
              <a:rPr lang="cs-CZ" dirty="0" smtClean="0"/>
              <a:t>38 let pracuje</a:t>
            </a:r>
          </a:p>
          <a:p>
            <a:pPr lvl="1"/>
            <a:r>
              <a:rPr lang="cs-CZ" dirty="0" smtClean="0"/>
              <a:t>12 let v nezaměstnanosti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9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4285</TotalTime>
  <Words>824</Words>
  <Application>Microsoft Office PowerPoint</Application>
  <PresentationFormat>Předvádění na obrazovce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0" baseType="lpstr">
      <vt:lpstr>Motiv systému Office</vt:lpstr>
      <vt:lpstr>Vlastní návrh</vt:lpstr>
      <vt:lpstr>Kolik stojí předčasné odchody ze vzdělávání?</vt:lpstr>
      <vt:lpstr>Obsah prezentace</vt:lpstr>
      <vt:lpstr>Agentura pro sociální začleňování</vt:lpstr>
      <vt:lpstr>Od vize k realitě</vt:lpstr>
      <vt:lpstr>Naplnění vize začíná ve vzdělávání</vt:lpstr>
      <vt:lpstr>Kontext výzkumu</vt:lpstr>
      <vt:lpstr>Finanční dopady předčasných odchodů</vt:lpstr>
      <vt:lpstr>Datové zdroje</vt:lpstr>
      <vt:lpstr>Perspektivy pracovního uplatnění</vt:lpstr>
      <vt:lpstr>Perspektivy pracovního uplatnění</vt:lpstr>
      <vt:lpstr>Perspektivy pracovního uplatnění</vt:lpstr>
      <vt:lpstr>Model výpočtu finančních dopadů</vt:lpstr>
      <vt:lpstr>Model výpočtu finančních dopadů</vt:lpstr>
      <vt:lpstr>Finanční dopady</vt:lpstr>
      <vt:lpstr>Vzdělání se vyplatí jednotlivci</vt:lpstr>
      <vt:lpstr>Vzdělání se vyplatí státu</vt:lpstr>
      <vt:lpstr>Příležitost pro změnu</vt:lpstr>
      <vt:lpstr>Další informace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Vitha Lumír</dc:creator>
  <cp:lastModifiedBy>Roman Matoušek</cp:lastModifiedBy>
  <cp:revision>27</cp:revision>
  <dcterms:created xsi:type="dcterms:W3CDTF">2016-08-10T08:28:13Z</dcterms:created>
  <dcterms:modified xsi:type="dcterms:W3CDTF">2019-06-04T21:44:11Z</dcterms:modified>
</cp:coreProperties>
</file>